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Nunito Semi Bold"/>
      <p:regular r:id="rId13"/>
    </p:embeddedFont>
    <p:embeddedFont>
      <p:font typeface="PT Sans" panose="02000000000000000000" pitchFamily="2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font" Target="fonts/font1.fntdata" /><Relationship Id="rId18" Type="http://schemas.openxmlformats.org/officeDocument/2006/relationships/tableStyles" Target="tableStyles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notesMaster" Target="notesMasters/notesMaster1.xml" /><Relationship Id="rId17" Type="http://schemas.openxmlformats.org/officeDocument/2006/relationships/theme" Target="theme/theme1.xml" /><Relationship Id="rId2" Type="http://schemas.openxmlformats.org/officeDocument/2006/relationships/slide" Target="slides/slide1.xml" /><Relationship Id="rId16" Type="http://schemas.openxmlformats.org/officeDocument/2006/relationships/viewProps" Target="viewProp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5" Type="http://schemas.openxmlformats.org/officeDocument/2006/relationships/slide" Target="slides/slide4.xml" /><Relationship Id="rId15" Type="http://schemas.openxmlformats.org/officeDocument/2006/relationships/presProps" Target="presProps.xml" /><Relationship Id="rId10" Type="http://schemas.openxmlformats.org/officeDocument/2006/relationships/slide" Target="slides/slide9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font" Target="fonts/font2.fntdata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04794E-3628-A046-9E72-D8258CF4FDFA}" type="datetimeFigureOut">
              <a:rPr lang="en-US" smtClean="0"/>
              <a:t>9/20/2025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7715E5-5C75-D946-9A0A-C9166D9CE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0542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 /><Relationship Id="rId1" Type="http://schemas.openxmlformats.org/officeDocument/2006/relationships/notesMaster" Target="../notesMasters/notesMaster1.xml" 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 /><Relationship Id="rId1" Type="http://schemas.openxmlformats.org/officeDocument/2006/relationships/notesMaster" Target="../notesMasters/notesMaster1.xml" 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 /><Relationship Id="rId1" Type="http://schemas.openxmlformats.org/officeDocument/2006/relationships/notesMaster" Target="../notesMasters/notesMaster1.xml" 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 /><Relationship Id="rId1" Type="http://schemas.openxmlformats.org/officeDocument/2006/relationships/notesMaster" Target="../notesMasters/notesMaster1.xml" 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 /><Relationship Id="rId2" Type="http://schemas.openxmlformats.org/officeDocument/2006/relationships/image" Target="../media/image1.png" /><Relationship Id="rId1" Type="http://schemas.openxmlformats.org/officeDocument/2006/relationships/slideMaster" Target="../slideMasters/slideMaster1.xml" /><Relationship Id="rId4" Type="http://schemas.openxmlformats.org/officeDocument/2006/relationships/image" Target="../media/image2.png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2.xml" 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 /><Relationship Id="rId2" Type="http://schemas.openxmlformats.org/officeDocument/2006/relationships/notesSlide" Target="../notesSlides/notesSlide10.xml" /><Relationship Id="rId1" Type="http://schemas.openxmlformats.org/officeDocument/2006/relationships/slideLayout" Target="../slideLayouts/slideLayout11.xml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 /><Relationship Id="rId2" Type="http://schemas.openxmlformats.org/officeDocument/2006/relationships/notesSlide" Target="../notesSlides/notesSlide2.xml" /><Relationship Id="rId1" Type="http://schemas.openxmlformats.org/officeDocument/2006/relationships/slideLayout" Target="../slideLayouts/slideLayout3.xml" 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 /><Relationship Id="rId1" Type="http://schemas.openxmlformats.org/officeDocument/2006/relationships/slideLayout" Target="../slideLayouts/slideLayout4.xml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 /><Relationship Id="rId2" Type="http://schemas.openxmlformats.org/officeDocument/2006/relationships/notesSlide" Target="../notesSlides/notesSlide4.xml" /><Relationship Id="rId1" Type="http://schemas.openxmlformats.org/officeDocument/2006/relationships/slideLayout" Target="../slideLayouts/slideLayout5.xml" 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 /><Relationship Id="rId1" Type="http://schemas.openxmlformats.org/officeDocument/2006/relationships/slideLayout" Target="../slideLayouts/slideLayout6.xml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 /><Relationship Id="rId2" Type="http://schemas.openxmlformats.org/officeDocument/2006/relationships/notesSlide" Target="../notesSlides/notesSlide6.xml" /><Relationship Id="rId1" Type="http://schemas.openxmlformats.org/officeDocument/2006/relationships/slideLayout" Target="../slideLayouts/slideLayout7.xml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 /><Relationship Id="rId2" Type="http://schemas.openxmlformats.org/officeDocument/2006/relationships/notesSlide" Target="../notesSlides/notesSlide7.xml" /><Relationship Id="rId1" Type="http://schemas.openxmlformats.org/officeDocument/2006/relationships/slideLayout" Target="../slideLayouts/slideLayout8.xml" /><Relationship Id="rId5" Type="http://schemas.openxmlformats.org/officeDocument/2006/relationships/image" Target="../media/image9.png" /><Relationship Id="rId4" Type="http://schemas.openxmlformats.org/officeDocument/2006/relationships/image" Target="../media/image8.png" 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 /><Relationship Id="rId1" Type="http://schemas.openxmlformats.org/officeDocument/2006/relationships/slideLayout" Target="../slideLayouts/slideLayout9.xml" 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 /><Relationship Id="rId2" Type="http://schemas.openxmlformats.org/officeDocument/2006/relationships/notesSlide" Target="../notesSlides/notesSlide9.xml" /><Relationship Id="rId1" Type="http://schemas.openxmlformats.org/officeDocument/2006/relationships/slideLayout" Target="../slideLayouts/slideLayout10.xml" /><Relationship Id="rId6" Type="http://schemas.openxmlformats.org/officeDocument/2006/relationships/image" Target="../media/image13.png" /><Relationship Id="rId5" Type="http://schemas.openxmlformats.org/officeDocument/2006/relationships/image" Target="../media/image12.png" /><Relationship Id="rId4" Type="http://schemas.openxmlformats.org/officeDocument/2006/relationships/image" Target="../media/image11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3039785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Web Development Fundamentals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806791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 beginner's journey through HTML, CSS, and JavaScript</a:t>
            </a:r>
            <a:endParaRPr lang="en-US" sz="18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898327"/>
            <a:ext cx="11321891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Your Web Development Journey Starts Here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2230517"/>
            <a:ext cx="4831556" cy="483155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260783" y="2200632"/>
            <a:ext cx="3379470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Key Takeaways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6260783" y="2862263"/>
            <a:ext cx="753939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D4DF2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HTML</a:t>
            </a: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provides structure and content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6260783" y="3328987"/>
            <a:ext cx="753939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18CE1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CSS</a:t>
            </a: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controls visual design and layout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6260783" y="3795713"/>
            <a:ext cx="753939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DA33BF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JavaScript</a:t>
            </a: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adds interactivity and behavior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6260783" y="4262438"/>
            <a:ext cx="753939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All three work together to create modern websites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6260783" y="4860846"/>
            <a:ext cx="753939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Next Steps:</a:t>
            </a: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Practice with simple projects, explore online tutorials, and start building your first website!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898327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What is HTML?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2176701"/>
            <a:ext cx="753939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HTML (HyperText Markup Language) is the backbone of every website. Think of it as the skeleton that gives structure to web pages.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3158133"/>
            <a:ext cx="7539395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HTML uses </a:t>
            </a:r>
            <a:r>
              <a:rPr lang="en-US" sz="18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tags</a:t>
            </a: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to define different parts of content - headings, paragraphs, images, and links. These tags tell the browser how to display your content.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522589"/>
            <a:ext cx="753939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Every website you visit starts with HTML, making it the foundation of web development.</a:t>
            </a:r>
            <a:endParaRPr lang="en-US" sz="18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68621" y="2230517"/>
            <a:ext cx="4831556" cy="483155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13673" y="825579"/>
            <a:ext cx="5470327" cy="6837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43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HTML Tags in Action</a:t>
            </a:r>
            <a:endParaRPr lang="en-US" sz="4300" dirty="0"/>
          </a:p>
        </p:txBody>
      </p:sp>
      <p:sp>
        <p:nvSpPr>
          <p:cNvPr id="3" name="Shape 1"/>
          <p:cNvSpPr/>
          <p:nvPr/>
        </p:nvSpPr>
        <p:spPr>
          <a:xfrm>
            <a:off x="813673" y="1974294"/>
            <a:ext cx="6385322" cy="1735693"/>
          </a:xfrm>
          <a:prstGeom prst="roundRect">
            <a:avLst>
              <a:gd name="adj" fmla="val 20092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68943" y="2229564"/>
            <a:ext cx="2735104" cy="3418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&lt;h1&gt; Headings</a:t>
            </a:r>
            <a:endParaRPr lang="en-US" sz="2150" dirty="0"/>
          </a:p>
        </p:txBody>
      </p:sp>
      <p:sp>
        <p:nvSpPr>
          <p:cNvPr id="5" name="Text 3"/>
          <p:cNvSpPr/>
          <p:nvPr/>
        </p:nvSpPr>
        <p:spPr>
          <a:xfrm>
            <a:off x="1068943" y="2710815"/>
            <a:ext cx="5874782" cy="743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Create titles and section headers from h1 (largest) to h6 (smallest)</a:t>
            </a:r>
            <a:endParaRPr lang="en-US" sz="1800" dirty="0"/>
          </a:p>
        </p:txBody>
      </p:sp>
      <p:sp>
        <p:nvSpPr>
          <p:cNvPr id="6" name="Shape 4"/>
          <p:cNvSpPr/>
          <p:nvPr/>
        </p:nvSpPr>
        <p:spPr>
          <a:xfrm>
            <a:off x="7431405" y="1974294"/>
            <a:ext cx="6385322" cy="1735693"/>
          </a:xfrm>
          <a:prstGeom prst="roundRect">
            <a:avLst>
              <a:gd name="adj" fmla="val 20092"/>
            </a:avLst>
          </a:prstGeom>
          <a:solidFill>
            <a:srgbClr val="F3F3FF"/>
          </a:solidFill>
          <a:ln w="22860">
            <a:solidFill>
              <a:srgbClr val="018CE1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686675" y="2229564"/>
            <a:ext cx="2735104" cy="3418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&lt;p&gt; Paragraphs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7686675" y="2710815"/>
            <a:ext cx="5874782" cy="3719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Wrap text content in paragraph tags for proper spacing</a:t>
            </a:r>
            <a:endParaRPr lang="en-US" sz="1800" dirty="0"/>
          </a:p>
        </p:txBody>
      </p:sp>
      <p:sp>
        <p:nvSpPr>
          <p:cNvPr id="9" name="Shape 7"/>
          <p:cNvSpPr/>
          <p:nvPr/>
        </p:nvSpPr>
        <p:spPr>
          <a:xfrm>
            <a:off x="813673" y="3942398"/>
            <a:ext cx="6385322" cy="1363742"/>
          </a:xfrm>
          <a:prstGeom prst="roundRect">
            <a:avLst>
              <a:gd name="adj" fmla="val 25572"/>
            </a:avLst>
          </a:prstGeom>
          <a:solidFill>
            <a:srgbClr val="F3F3FF"/>
          </a:solidFill>
          <a:ln w="22860">
            <a:solidFill>
              <a:srgbClr val="DA33BF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068943" y="4197668"/>
            <a:ext cx="2735104" cy="3418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&lt;img&gt; Images</a:t>
            </a:r>
            <a:endParaRPr lang="en-US" sz="2150" dirty="0"/>
          </a:p>
        </p:txBody>
      </p:sp>
      <p:sp>
        <p:nvSpPr>
          <p:cNvPr id="11" name="Text 9"/>
          <p:cNvSpPr/>
          <p:nvPr/>
        </p:nvSpPr>
        <p:spPr>
          <a:xfrm>
            <a:off x="1068943" y="4678918"/>
            <a:ext cx="5874782" cy="3719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Display photos and graphics with source and alt attributes</a:t>
            </a:r>
            <a:endParaRPr lang="en-US" sz="1800" dirty="0"/>
          </a:p>
        </p:txBody>
      </p:sp>
      <p:sp>
        <p:nvSpPr>
          <p:cNvPr id="12" name="Shape 10"/>
          <p:cNvSpPr/>
          <p:nvPr/>
        </p:nvSpPr>
        <p:spPr>
          <a:xfrm>
            <a:off x="7431405" y="3942398"/>
            <a:ext cx="6385322" cy="1363742"/>
          </a:xfrm>
          <a:prstGeom prst="roundRect">
            <a:avLst>
              <a:gd name="adj" fmla="val 25572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686675" y="4197668"/>
            <a:ext cx="2735104" cy="3418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&lt;a&gt; Links</a:t>
            </a:r>
            <a:endParaRPr lang="en-US" sz="2150" dirty="0"/>
          </a:p>
        </p:txBody>
      </p:sp>
      <p:sp>
        <p:nvSpPr>
          <p:cNvPr id="14" name="Text 12"/>
          <p:cNvSpPr/>
          <p:nvPr/>
        </p:nvSpPr>
        <p:spPr>
          <a:xfrm>
            <a:off x="7686675" y="4678918"/>
            <a:ext cx="5874782" cy="3719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Connect pages together with clickable hyperlinks</a:t>
            </a:r>
            <a:endParaRPr lang="en-US" sz="1800" dirty="0"/>
          </a:p>
        </p:txBody>
      </p:sp>
      <p:sp>
        <p:nvSpPr>
          <p:cNvPr id="15" name="Shape 13"/>
          <p:cNvSpPr/>
          <p:nvPr/>
        </p:nvSpPr>
        <p:spPr>
          <a:xfrm>
            <a:off x="813673" y="5567601"/>
            <a:ext cx="13003054" cy="1836420"/>
          </a:xfrm>
          <a:prstGeom prst="roundRect">
            <a:avLst>
              <a:gd name="adj" fmla="val 18990"/>
            </a:avLst>
          </a:prstGeom>
          <a:solidFill>
            <a:srgbClr val="E6E6F2"/>
          </a:solidFill>
          <a:ln/>
        </p:spPr>
      </p:sp>
      <p:sp>
        <p:nvSpPr>
          <p:cNvPr id="16" name="Shape 14"/>
          <p:cNvSpPr/>
          <p:nvPr/>
        </p:nvSpPr>
        <p:spPr>
          <a:xfrm>
            <a:off x="802124" y="5567601"/>
            <a:ext cx="13026152" cy="1836420"/>
          </a:xfrm>
          <a:prstGeom prst="roundRect">
            <a:avLst>
              <a:gd name="adj" fmla="val 1899"/>
            </a:avLst>
          </a:prstGeom>
          <a:solidFill>
            <a:srgbClr val="E6E6F2"/>
          </a:solidFill>
          <a:ln/>
        </p:spPr>
      </p:sp>
      <p:sp>
        <p:nvSpPr>
          <p:cNvPr id="17" name="Text 15"/>
          <p:cNvSpPr/>
          <p:nvPr/>
        </p:nvSpPr>
        <p:spPr>
          <a:xfrm>
            <a:off x="1034534" y="5741908"/>
            <a:ext cx="12561332" cy="1487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00002E"/>
                </a:solidFill>
                <a:highlight>
                  <a:srgbClr val="E6E6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&lt;h1&gt;Welcome to My Site&lt;/h1&gt;&lt;p&gt;This is my first webpage!&lt;/p&gt;&lt;img src="photo.jpg" alt="My photo"&gt;&lt;a href="about.html"&gt;About Me&lt;/a&gt;</a:t>
            </a:r>
            <a:endParaRPr lang="en-US" sz="1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139077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Enter CSS: Making Things Beautiful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3906083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CSS (Cascading Style Sheets) transforms plain HTML into visually appealing websites. While HTML provides structure, CSS controls colors, fonts, spacing, and layout.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837724" y="5324356"/>
            <a:ext cx="746855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Without CSS, every website would look like a basic text document. CSS brings personality and visual appeal to your web pages.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9977" y="604957"/>
            <a:ext cx="5177076" cy="6471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CSS in Practice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69977" y="1691997"/>
            <a:ext cx="219908" cy="274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00002E"/>
                </a:solidFill>
                <a:latin typeface="Nunito Light" pitchFamily="34" charset="0"/>
                <a:ea typeface="Nunito Light" pitchFamily="34" charset="-122"/>
                <a:cs typeface="Nunito Light" pitchFamily="34" charset="-120"/>
              </a:rPr>
              <a:t>01</a:t>
            </a:r>
            <a:endParaRPr lang="en-US" sz="1700" dirty="0"/>
          </a:p>
        </p:txBody>
      </p:sp>
      <p:sp>
        <p:nvSpPr>
          <p:cNvPr id="4" name="Shape 2"/>
          <p:cNvSpPr/>
          <p:nvPr/>
        </p:nvSpPr>
        <p:spPr>
          <a:xfrm>
            <a:off x="769977" y="2035254"/>
            <a:ext cx="4216837" cy="30480"/>
          </a:xfrm>
          <a:prstGeom prst="rect">
            <a:avLst/>
          </a:prstGeom>
          <a:solidFill>
            <a:srgbClr val="2D4DF2"/>
          </a:solidFill>
          <a:ln/>
        </p:spPr>
      </p:sp>
      <p:sp>
        <p:nvSpPr>
          <p:cNvPr id="5" name="Text 3"/>
          <p:cNvSpPr/>
          <p:nvPr/>
        </p:nvSpPr>
        <p:spPr>
          <a:xfrm>
            <a:off x="769977" y="2206109"/>
            <a:ext cx="2588538" cy="323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Select Elements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769977" y="2661523"/>
            <a:ext cx="4216837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Target HTML elements using selectors like h1, .class, or #id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5206722" y="1691997"/>
            <a:ext cx="219908" cy="274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00002E"/>
                </a:solidFill>
                <a:latin typeface="Nunito Light" pitchFamily="34" charset="0"/>
                <a:ea typeface="Nunito Light" pitchFamily="34" charset="-122"/>
                <a:cs typeface="Nunito Light" pitchFamily="34" charset="-120"/>
              </a:rPr>
              <a:t>02</a:t>
            </a:r>
            <a:endParaRPr lang="en-US" sz="1700" dirty="0"/>
          </a:p>
        </p:txBody>
      </p:sp>
      <p:sp>
        <p:nvSpPr>
          <p:cNvPr id="8" name="Shape 6"/>
          <p:cNvSpPr/>
          <p:nvPr/>
        </p:nvSpPr>
        <p:spPr>
          <a:xfrm>
            <a:off x="5206722" y="2035254"/>
            <a:ext cx="4216837" cy="30480"/>
          </a:xfrm>
          <a:prstGeom prst="rect">
            <a:avLst/>
          </a:prstGeom>
          <a:solidFill>
            <a:srgbClr val="018CE1"/>
          </a:solidFill>
          <a:ln/>
        </p:spPr>
      </p:sp>
      <p:sp>
        <p:nvSpPr>
          <p:cNvPr id="9" name="Text 7"/>
          <p:cNvSpPr/>
          <p:nvPr/>
        </p:nvSpPr>
        <p:spPr>
          <a:xfrm>
            <a:off x="5206722" y="2206109"/>
            <a:ext cx="2588538" cy="323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Define Properties</a:t>
            </a:r>
            <a:endParaRPr lang="en-US" sz="2000" dirty="0"/>
          </a:p>
        </p:txBody>
      </p:sp>
      <p:sp>
        <p:nvSpPr>
          <p:cNvPr id="10" name="Text 8"/>
          <p:cNvSpPr/>
          <p:nvPr/>
        </p:nvSpPr>
        <p:spPr>
          <a:xfrm>
            <a:off x="5206722" y="2661523"/>
            <a:ext cx="4216837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Set visual properties like color, font-size, margin, and background</a:t>
            </a:r>
            <a:endParaRPr lang="en-US" sz="1700" dirty="0"/>
          </a:p>
        </p:txBody>
      </p:sp>
      <p:sp>
        <p:nvSpPr>
          <p:cNvPr id="11" name="Text 9"/>
          <p:cNvSpPr/>
          <p:nvPr/>
        </p:nvSpPr>
        <p:spPr>
          <a:xfrm>
            <a:off x="9643467" y="1691997"/>
            <a:ext cx="219908" cy="274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00002E"/>
                </a:solidFill>
                <a:latin typeface="Nunito Light" pitchFamily="34" charset="0"/>
                <a:ea typeface="Nunito Light" pitchFamily="34" charset="-122"/>
                <a:cs typeface="Nunito Light" pitchFamily="34" charset="-120"/>
              </a:rPr>
              <a:t>03</a:t>
            </a:r>
            <a:endParaRPr lang="en-US" sz="1700" dirty="0"/>
          </a:p>
        </p:txBody>
      </p:sp>
      <p:sp>
        <p:nvSpPr>
          <p:cNvPr id="12" name="Shape 10"/>
          <p:cNvSpPr/>
          <p:nvPr/>
        </p:nvSpPr>
        <p:spPr>
          <a:xfrm>
            <a:off x="9643467" y="2035254"/>
            <a:ext cx="4216837" cy="30480"/>
          </a:xfrm>
          <a:prstGeom prst="rect">
            <a:avLst/>
          </a:prstGeom>
          <a:solidFill>
            <a:srgbClr val="DA33BF"/>
          </a:solidFill>
          <a:ln/>
        </p:spPr>
      </p:sp>
      <p:sp>
        <p:nvSpPr>
          <p:cNvPr id="13" name="Text 11"/>
          <p:cNvSpPr/>
          <p:nvPr/>
        </p:nvSpPr>
        <p:spPr>
          <a:xfrm>
            <a:off x="9643467" y="2206109"/>
            <a:ext cx="2588538" cy="323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Apply Values</a:t>
            </a:r>
            <a:endParaRPr lang="en-US" sz="2000" dirty="0"/>
          </a:p>
        </p:txBody>
      </p:sp>
      <p:sp>
        <p:nvSpPr>
          <p:cNvPr id="14" name="Text 12"/>
          <p:cNvSpPr/>
          <p:nvPr/>
        </p:nvSpPr>
        <p:spPr>
          <a:xfrm>
            <a:off x="9643467" y="2661523"/>
            <a:ext cx="4216837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Assign specific values to create your desired visual appearance</a:t>
            </a:r>
            <a:endParaRPr lang="en-US" sz="1700" dirty="0"/>
          </a:p>
        </p:txBody>
      </p:sp>
      <p:sp>
        <p:nvSpPr>
          <p:cNvPr id="15" name="Shape 13"/>
          <p:cNvSpPr/>
          <p:nvPr/>
        </p:nvSpPr>
        <p:spPr>
          <a:xfrm>
            <a:off x="769977" y="3777734"/>
            <a:ext cx="13090446" cy="3849291"/>
          </a:xfrm>
          <a:prstGeom prst="roundRect">
            <a:avLst>
              <a:gd name="adj" fmla="val 8574"/>
            </a:avLst>
          </a:prstGeom>
          <a:solidFill>
            <a:srgbClr val="E6E6F2"/>
          </a:solidFill>
          <a:ln/>
        </p:spPr>
      </p:sp>
      <p:sp>
        <p:nvSpPr>
          <p:cNvPr id="16" name="Shape 14"/>
          <p:cNvSpPr/>
          <p:nvPr/>
        </p:nvSpPr>
        <p:spPr>
          <a:xfrm>
            <a:off x="759023" y="3777734"/>
            <a:ext cx="13112353" cy="3849291"/>
          </a:xfrm>
          <a:prstGeom prst="roundRect">
            <a:avLst>
              <a:gd name="adj" fmla="val 857"/>
            </a:avLst>
          </a:prstGeom>
          <a:solidFill>
            <a:srgbClr val="E6E6F2"/>
          </a:solidFill>
          <a:ln/>
        </p:spPr>
      </p:sp>
      <p:sp>
        <p:nvSpPr>
          <p:cNvPr id="17" name="Text 15"/>
          <p:cNvSpPr/>
          <p:nvPr/>
        </p:nvSpPr>
        <p:spPr>
          <a:xfrm>
            <a:off x="978932" y="3942636"/>
            <a:ext cx="12672536" cy="3519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00002E"/>
                </a:solidFill>
                <a:highlight>
                  <a:srgbClr val="E6E6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h1 { color: #2D4DF2; font-size: 2em; text-align: center;}.highlight { background-color: #DA33BF; padding: 10px;}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7118" y="594836"/>
            <a:ext cx="8459510" cy="6361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JavaScript: Bringing Life to Websites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757118" y="1750100"/>
            <a:ext cx="6294239" cy="10383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JavaScript adds </a:t>
            </a:r>
            <a:r>
              <a:rPr lang="en-US" sz="170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interactivity</a:t>
            </a:r>
            <a:r>
              <a:rPr lang="en-US" sz="17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and </a:t>
            </a:r>
            <a:r>
              <a:rPr lang="en-US" sz="170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dynamic behavior</a:t>
            </a:r>
            <a:r>
              <a:rPr lang="en-US" sz="17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 to websites. While HTML provides structure and CSS handles appearance, JavaScript makes things happen.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757118" y="2983111"/>
            <a:ext cx="6294239" cy="6922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From simple button clicks to complex web applications, JavaScript powers the interactive experiences we expect on modern websites.</a:t>
            </a:r>
            <a:endParaRPr lang="en-US" sz="17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6663" y="1798796"/>
            <a:ext cx="6294239" cy="629423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192417"/>
            <a:ext cx="5734169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JavaScript Capabilities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3375184"/>
            <a:ext cx="718066" cy="71806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37724" y="439245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User Interactions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837724" y="4887992"/>
            <a:ext cx="4118848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Respond to clicks, form submissions, and user inputs with custom actions</a:t>
            </a:r>
            <a:endParaRPr lang="en-US" sz="18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5776" y="3375184"/>
            <a:ext cx="718066" cy="71806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55776" y="439245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Dynamic Content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55776" y="4887992"/>
            <a:ext cx="4118848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Update page content without refreshing, creating smooth user experiences</a:t>
            </a:r>
            <a:endParaRPr lang="en-US" sz="18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3828" y="3375184"/>
            <a:ext cx="718066" cy="71806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673828" y="439245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Form Validation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673828" y="4887992"/>
            <a:ext cx="4118848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Check user input before submission to ensure data quality and security</a:t>
            </a:r>
            <a:endParaRPr lang="en-US" sz="1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040969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The Perfect Trinity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3223736"/>
            <a:ext cx="12954952" cy="2312551"/>
          </a:xfrm>
          <a:prstGeom prst="roundRect">
            <a:avLst>
              <a:gd name="adj" fmla="val 15527"/>
            </a:avLst>
          </a:prstGeom>
          <a:solidFill>
            <a:srgbClr val="F3F3FF"/>
          </a:solidFill>
          <a:ln w="22860">
            <a:solidFill>
              <a:srgbClr val="2D4DF2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60584" y="3246596"/>
            <a:ext cx="4303038" cy="2266831"/>
          </a:xfrm>
          <a:prstGeom prst="roundRect">
            <a:avLst>
              <a:gd name="adj" fmla="val 15840"/>
            </a:avLst>
          </a:prstGeom>
          <a:solidFill>
            <a:srgbClr val="F3F3FF"/>
          </a:solidFill>
          <a:ln/>
        </p:spPr>
      </p:sp>
      <p:sp>
        <p:nvSpPr>
          <p:cNvPr id="5" name="Text 3"/>
          <p:cNvSpPr/>
          <p:nvPr/>
        </p:nvSpPr>
        <p:spPr>
          <a:xfrm>
            <a:off x="1099899" y="348591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HTML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099899" y="3981450"/>
            <a:ext cx="382440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Structure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1099899" y="4508063"/>
            <a:ext cx="382440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foundation and content of your webpage</a:t>
            </a:r>
            <a:endParaRPr lang="en-US" sz="1850" dirty="0"/>
          </a:p>
        </p:txBody>
      </p:sp>
      <p:sp>
        <p:nvSpPr>
          <p:cNvPr id="8" name="Shape 6"/>
          <p:cNvSpPr/>
          <p:nvPr/>
        </p:nvSpPr>
        <p:spPr>
          <a:xfrm>
            <a:off x="5163622" y="3246596"/>
            <a:ext cx="4303038" cy="2266831"/>
          </a:xfrm>
          <a:prstGeom prst="rect">
            <a:avLst/>
          </a:prstGeom>
          <a:solidFill>
            <a:srgbClr val="F3F3FF"/>
          </a:solidFill>
          <a:ln/>
        </p:spPr>
      </p:sp>
      <p:sp>
        <p:nvSpPr>
          <p:cNvPr id="9" name="Shape 7"/>
          <p:cNvSpPr/>
          <p:nvPr/>
        </p:nvSpPr>
        <p:spPr>
          <a:xfrm>
            <a:off x="5163622" y="3246596"/>
            <a:ext cx="30480" cy="2266831"/>
          </a:xfrm>
          <a:prstGeom prst="roundRect">
            <a:avLst>
              <a:gd name="adj" fmla="val 1178055"/>
            </a:avLst>
          </a:prstGeom>
          <a:solidFill>
            <a:srgbClr val="1AA5FA"/>
          </a:solidFill>
          <a:ln/>
        </p:spPr>
      </p:sp>
      <p:sp>
        <p:nvSpPr>
          <p:cNvPr id="10" name="Text 8"/>
          <p:cNvSpPr/>
          <p:nvPr/>
        </p:nvSpPr>
        <p:spPr>
          <a:xfrm>
            <a:off x="5402937" y="348591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CSS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402937" y="3981450"/>
            <a:ext cx="382440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Presentation</a:t>
            </a:r>
            <a:endParaRPr lang="en-US" sz="1850" dirty="0"/>
          </a:p>
        </p:txBody>
      </p:sp>
      <p:sp>
        <p:nvSpPr>
          <p:cNvPr id="12" name="Text 10"/>
          <p:cNvSpPr/>
          <p:nvPr/>
        </p:nvSpPr>
        <p:spPr>
          <a:xfrm>
            <a:off x="5402937" y="4508063"/>
            <a:ext cx="382440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visual styling and layout design</a:t>
            </a:r>
            <a:endParaRPr lang="en-US" sz="1850" dirty="0"/>
          </a:p>
        </p:txBody>
      </p:sp>
      <p:sp>
        <p:nvSpPr>
          <p:cNvPr id="13" name="Shape 11"/>
          <p:cNvSpPr/>
          <p:nvPr/>
        </p:nvSpPr>
        <p:spPr>
          <a:xfrm>
            <a:off x="9466659" y="3246596"/>
            <a:ext cx="4303157" cy="2266831"/>
          </a:xfrm>
          <a:prstGeom prst="rect">
            <a:avLst/>
          </a:prstGeom>
          <a:solidFill>
            <a:srgbClr val="F3F3FF"/>
          </a:solidFill>
          <a:ln/>
        </p:spPr>
      </p:sp>
      <p:sp>
        <p:nvSpPr>
          <p:cNvPr id="14" name="Shape 12"/>
          <p:cNvSpPr/>
          <p:nvPr/>
        </p:nvSpPr>
        <p:spPr>
          <a:xfrm>
            <a:off x="9466659" y="3246596"/>
            <a:ext cx="30480" cy="2266831"/>
          </a:xfrm>
          <a:prstGeom prst="roundRect">
            <a:avLst>
              <a:gd name="adj" fmla="val 1178055"/>
            </a:avLst>
          </a:prstGeom>
          <a:solidFill>
            <a:srgbClr val="F34CD8"/>
          </a:solidFill>
          <a:ln/>
        </p:spPr>
      </p:sp>
      <p:sp>
        <p:nvSpPr>
          <p:cNvPr id="15" name="Text 13"/>
          <p:cNvSpPr/>
          <p:nvPr/>
        </p:nvSpPr>
        <p:spPr>
          <a:xfrm>
            <a:off x="9705975" y="348591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JavaScript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9705975" y="3981450"/>
            <a:ext cx="3824526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b="1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Behavior</a:t>
            </a:r>
            <a:endParaRPr lang="en-US" sz="1850" dirty="0"/>
          </a:p>
        </p:txBody>
      </p:sp>
      <p:sp>
        <p:nvSpPr>
          <p:cNvPr id="17" name="Text 15"/>
          <p:cNvSpPr/>
          <p:nvPr/>
        </p:nvSpPr>
        <p:spPr>
          <a:xfrm>
            <a:off x="9705975" y="4508063"/>
            <a:ext cx="382452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The interactive functionality and dynamic features</a:t>
            </a:r>
            <a:endParaRPr lang="en-US" sz="1850" dirty="0"/>
          </a:p>
        </p:txBody>
      </p:sp>
      <p:sp>
        <p:nvSpPr>
          <p:cNvPr id="18" name="Text 16"/>
          <p:cNvSpPr/>
          <p:nvPr/>
        </p:nvSpPr>
        <p:spPr>
          <a:xfrm>
            <a:off x="837724" y="5805488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Together, these three languages create the complete web development experience</a:t>
            </a:r>
            <a:endParaRPr lang="en-US" sz="1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972979"/>
            <a:ext cx="634579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Real-World Applications</a:t>
            </a:r>
            <a:endParaRPr lang="en-US" sz="44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4124" y="2035969"/>
            <a:ext cx="1196816" cy="174021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60256" y="2275284"/>
            <a:ext cx="2932390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E-commerce Platforms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760256" y="2770823"/>
            <a:ext cx="6032421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Online shopping sites with product catalogs, shopping carts, and payment processing</a:t>
            </a:r>
            <a:endParaRPr lang="en-US" sz="18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4124" y="3776186"/>
            <a:ext cx="1196816" cy="174021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60256" y="4015502"/>
            <a:ext cx="294251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Social Media Networks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760256" y="4511040"/>
            <a:ext cx="6032421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Interactive platforms for sharing content, messaging, and community building</a:t>
            </a:r>
            <a:endParaRPr lang="en-US" sz="18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24124" y="5516404"/>
            <a:ext cx="1196816" cy="174021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60256" y="5755719"/>
            <a:ext cx="282368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0002E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Business Applications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760256" y="6251258"/>
            <a:ext cx="6032421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00002E"/>
                </a:solidFill>
                <a:latin typeface="PT Sans" pitchFamily="34" charset="0"/>
                <a:ea typeface="PT Sans" pitchFamily="34" charset="-122"/>
                <a:cs typeface="PT Sans" pitchFamily="34" charset="-120"/>
              </a:rPr>
              <a:t>Project management tools, customer relationship systems, and productivity suites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Custom</PresentationFormat>
  <Paragraphs>0</Paragraphs>
  <Slides>10</Slides>
  <Notes>10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Nareshkumar.s Nareshkumar.s</cp:lastModifiedBy>
  <cp:revision>2</cp:revision>
  <dcterms:created xsi:type="dcterms:W3CDTF">2025-09-18T10:53:33Z</dcterms:created>
  <dcterms:modified xsi:type="dcterms:W3CDTF">2025-09-20T14:31:27Z</dcterms:modified>
</cp:coreProperties>
</file>